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Canva Sans" panose="020B0604020202020204" charset="0"/>
      <p:regular r:id="rId9"/>
    </p:embeddedFont>
    <p:embeddedFont>
      <p:font typeface="Open Sauce" panose="020B0604020202020204" charset="0"/>
      <p:regular r:id="rId10"/>
    </p:embeddedFont>
    <p:embeddedFont>
      <p:font typeface="Open Sauce Bold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40" d="100"/>
          <a:sy n="40" d="100"/>
        </p:scale>
        <p:origin x="1522" y="17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17.png"/><Relationship Id="rId4" Type="http://schemas.openxmlformats.org/officeDocument/2006/relationships/image" Target="../media/image7.sv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50076" y="431267"/>
            <a:ext cx="17431966" cy="17431966"/>
          </a:xfrm>
          <a:custGeom>
            <a:avLst/>
            <a:gdLst/>
            <a:ahLst/>
            <a:cxnLst/>
            <a:rect l="l" t="t" r="r" b="b"/>
            <a:pathLst>
              <a:path w="17431966" h="17431966">
                <a:moveTo>
                  <a:pt x="0" y="0"/>
                </a:moveTo>
                <a:lnTo>
                  <a:pt x="17431966" y="0"/>
                </a:lnTo>
                <a:lnTo>
                  <a:pt x="17431966" y="17431966"/>
                </a:lnTo>
                <a:lnTo>
                  <a:pt x="0" y="1743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4556521" cy="25630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556521" cy="2563043"/>
            </a:xfrm>
            <a:custGeom>
              <a:avLst/>
              <a:gdLst/>
              <a:ahLst/>
              <a:cxnLst/>
              <a:rect l="l" t="t" r="r" b="b"/>
              <a:pathLst>
                <a:path w="4556521" h="2563043">
                  <a:moveTo>
                    <a:pt x="33867" y="0"/>
                  </a:moveTo>
                  <a:lnTo>
                    <a:pt x="4522655" y="0"/>
                  </a:lnTo>
                  <a:cubicBezTo>
                    <a:pt x="4541358" y="0"/>
                    <a:pt x="4556521" y="15163"/>
                    <a:pt x="4556521" y="33867"/>
                  </a:cubicBezTo>
                  <a:lnTo>
                    <a:pt x="4556521" y="2529176"/>
                  </a:lnTo>
                  <a:cubicBezTo>
                    <a:pt x="4556521" y="2547881"/>
                    <a:pt x="4541358" y="2563043"/>
                    <a:pt x="4522655" y="2563043"/>
                  </a:cubicBezTo>
                  <a:lnTo>
                    <a:pt x="33867" y="2563043"/>
                  </a:lnTo>
                  <a:cubicBezTo>
                    <a:pt x="15163" y="2563043"/>
                    <a:pt x="0" y="2547881"/>
                    <a:pt x="0" y="2529176"/>
                  </a:cubicBezTo>
                  <a:lnTo>
                    <a:pt x="0" y="33867"/>
                  </a:lnTo>
                  <a:cubicBezTo>
                    <a:pt x="0" y="15163"/>
                    <a:pt x="15163" y="0"/>
                    <a:pt x="338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rnd">
              <a:solidFill>
                <a:srgbClr val="EFEAE4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18288000" cy="10287000"/>
            <a:chOff x="0" y="0"/>
            <a:chExt cx="4556521" cy="25630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556521" cy="2563043"/>
            </a:xfrm>
            <a:custGeom>
              <a:avLst/>
              <a:gdLst/>
              <a:ahLst/>
              <a:cxnLst/>
              <a:rect l="l" t="t" r="r" b="b"/>
              <a:pathLst>
                <a:path w="4556521" h="2563043">
                  <a:moveTo>
                    <a:pt x="0" y="0"/>
                  </a:moveTo>
                  <a:lnTo>
                    <a:pt x="4556521" y="0"/>
                  </a:lnTo>
                  <a:lnTo>
                    <a:pt x="4556521" y="2563043"/>
                  </a:lnTo>
                  <a:lnTo>
                    <a:pt x="0" y="25630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sq">
              <a:solidFill>
                <a:srgbClr val="EFEAE4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4340971">
            <a:off x="6480891" y="-1615713"/>
            <a:ext cx="5326217" cy="14342699"/>
            <a:chOff x="0" y="0"/>
            <a:chExt cx="301836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01836" cy="812800"/>
            </a:xfrm>
            <a:custGeom>
              <a:avLst/>
              <a:gdLst/>
              <a:ahLst/>
              <a:cxnLst/>
              <a:rect l="l" t="t" r="r" b="b"/>
              <a:pathLst>
                <a:path w="301836" h="812800">
                  <a:moveTo>
                    <a:pt x="150918" y="0"/>
                  </a:moveTo>
                  <a:cubicBezTo>
                    <a:pt x="67568" y="0"/>
                    <a:pt x="0" y="181951"/>
                    <a:pt x="0" y="406400"/>
                  </a:cubicBezTo>
                  <a:cubicBezTo>
                    <a:pt x="0" y="630849"/>
                    <a:pt x="67568" y="812800"/>
                    <a:pt x="150918" y="812800"/>
                  </a:cubicBezTo>
                  <a:cubicBezTo>
                    <a:pt x="234268" y="812800"/>
                    <a:pt x="301836" y="630849"/>
                    <a:pt x="301836" y="406400"/>
                  </a:cubicBezTo>
                  <a:cubicBezTo>
                    <a:pt x="301836" y="181951"/>
                    <a:pt x="234268" y="0"/>
                    <a:pt x="15091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00F0D">
                  <a:alpha val="60000"/>
                </a:srgbClr>
              </a:solidFill>
              <a:prstDash val="sysDot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28297" y="28575"/>
              <a:ext cx="245242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3358875">
            <a:off x="6873644" y="-811521"/>
            <a:ext cx="4540712" cy="12227452"/>
            <a:chOff x="0" y="0"/>
            <a:chExt cx="301836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01836" cy="812800"/>
            </a:xfrm>
            <a:custGeom>
              <a:avLst/>
              <a:gdLst/>
              <a:ahLst/>
              <a:cxnLst/>
              <a:rect l="l" t="t" r="r" b="b"/>
              <a:pathLst>
                <a:path w="301836" h="812800">
                  <a:moveTo>
                    <a:pt x="150918" y="0"/>
                  </a:moveTo>
                  <a:cubicBezTo>
                    <a:pt x="67568" y="0"/>
                    <a:pt x="0" y="181951"/>
                    <a:pt x="0" y="406400"/>
                  </a:cubicBezTo>
                  <a:cubicBezTo>
                    <a:pt x="0" y="630849"/>
                    <a:pt x="67568" y="812800"/>
                    <a:pt x="150918" y="812800"/>
                  </a:cubicBezTo>
                  <a:cubicBezTo>
                    <a:pt x="234268" y="812800"/>
                    <a:pt x="301836" y="630849"/>
                    <a:pt x="301836" y="406400"/>
                  </a:cubicBezTo>
                  <a:cubicBezTo>
                    <a:pt x="301836" y="181951"/>
                    <a:pt x="234268" y="0"/>
                    <a:pt x="15091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00F0D">
                  <a:alpha val="60000"/>
                </a:srgbClr>
              </a:solidFill>
              <a:prstDash val="sysDot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28297" y="28575"/>
              <a:ext cx="245242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714308" y="3606021"/>
            <a:ext cx="12670932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1"/>
              </a:lnSpc>
            </a:pPr>
            <a:r>
              <a:rPr lang="en-US" sz="7001" spc="280">
                <a:solidFill>
                  <a:srgbClr val="100F0D"/>
                </a:solidFill>
                <a:latin typeface="Open Sauce Bold"/>
              </a:rPr>
              <a:t>FINANCIAL ANALYSIS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241656" y="4717437"/>
            <a:ext cx="14705328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1"/>
              </a:lnSpc>
            </a:pPr>
            <a:r>
              <a:rPr lang="en-US" sz="5501" spc="220">
                <a:solidFill>
                  <a:srgbClr val="100F0D"/>
                </a:solidFill>
                <a:latin typeface="Open Sauce"/>
              </a:rPr>
              <a:t>OF TOP 500 COMPANIES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50076" y="431267"/>
            <a:ext cx="17431966" cy="17431966"/>
          </a:xfrm>
          <a:custGeom>
            <a:avLst/>
            <a:gdLst/>
            <a:ahLst/>
            <a:cxnLst/>
            <a:rect l="l" t="t" r="r" b="b"/>
            <a:pathLst>
              <a:path w="17431966" h="17431966">
                <a:moveTo>
                  <a:pt x="0" y="0"/>
                </a:moveTo>
                <a:lnTo>
                  <a:pt x="17431966" y="0"/>
                </a:lnTo>
                <a:lnTo>
                  <a:pt x="17431966" y="17431966"/>
                </a:lnTo>
                <a:lnTo>
                  <a:pt x="0" y="1743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918686" y="478782"/>
            <a:ext cx="2522256" cy="2522256"/>
          </a:xfrm>
          <a:custGeom>
            <a:avLst/>
            <a:gdLst/>
            <a:ahLst/>
            <a:cxnLst/>
            <a:rect l="l" t="t" r="r" b="b"/>
            <a:pathLst>
              <a:path w="2522256" h="2522256">
                <a:moveTo>
                  <a:pt x="0" y="0"/>
                </a:moveTo>
                <a:lnTo>
                  <a:pt x="2522255" y="0"/>
                </a:lnTo>
                <a:lnTo>
                  <a:pt x="2522255" y="2522256"/>
                </a:lnTo>
                <a:lnTo>
                  <a:pt x="0" y="25222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0" y="0"/>
            <a:ext cx="18288000" cy="10287000"/>
            <a:chOff x="0" y="0"/>
            <a:chExt cx="4556521" cy="25630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56521" cy="2563043"/>
            </a:xfrm>
            <a:custGeom>
              <a:avLst/>
              <a:gdLst/>
              <a:ahLst/>
              <a:cxnLst/>
              <a:rect l="l" t="t" r="r" b="b"/>
              <a:pathLst>
                <a:path w="4556521" h="2563043">
                  <a:moveTo>
                    <a:pt x="33867" y="0"/>
                  </a:moveTo>
                  <a:lnTo>
                    <a:pt x="4522655" y="0"/>
                  </a:lnTo>
                  <a:cubicBezTo>
                    <a:pt x="4541358" y="0"/>
                    <a:pt x="4556521" y="15163"/>
                    <a:pt x="4556521" y="33867"/>
                  </a:cubicBezTo>
                  <a:lnTo>
                    <a:pt x="4556521" y="2529176"/>
                  </a:lnTo>
                  <a:cubicBezTo>
                    <a:pt x="4556521" y="2547881"/>
                    <a:pt x="4541358" y="2563043"/>
                    <a:pt x="4522655" y="2563043"/>
                  </a:cubicBezTo>
                  <a:lnTo>
                    <a:pt x="33867" y="2563043"/>
                  </a:lnTo>
                  <a:cubicBezTo>
                    <a:pt x="15163" y="2563043"/>
                    <a:pt x="0" y="2547881"/>
                    <a:pt x="0" y="2529176"/>
                  </a:cubicBezTo>
                  <a:lnTo>
                    <a:pt x="0" y="33867"/>
                  </a:lnTo>
                  <a:cubicBezTo>
                    <a:pt x="0" y="15163"/>
                    <a:pt x="15163" y="0"/>
                    <a:pt x="338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rnd">
              <a:solidFill>
                <a:srgbClr val="EFEAE4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9897" y="131348"/>
            <a:ext cx="18288000" cy="10287000"/>
            <a:chOff x="0" y="0"/>
            <a:chExt cx="4556521" cy="25630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56521" cy="2563043"/>
            </a:xfrm>
            <a:custGeom>
              <a:avLst/>
              <a:gdLst/>
              <a:ahLst/>
              <a:cxnLst/>
              <a:rect l="l" t="t" r="r" b="b"/>
              <a:pathLst>
                <a:path w="4556521" h="2563043">
                  <a:moveTo>
                    <a:pt x="0" y="0"/>
                  </a:moveTo>
                  <a:lnTo>
                    <a:pt x="4556521" y="0"/>
                  </a:lnTo>
                  <a:lnTo>
                    <a:pt x="4556521" y="2563043"/>
                  </a:lnTo>
                  <a:lnTo>
                    <a:pt x="0" y="25630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sq">
              <a:solidFill>
                <a:srgbClr val="EFEAE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-1104012" y="399717"/>
            <a:ext cx="4875131" cy="4875131"/>
          </a:xfrm>
          <a:custGeom>
            <a:avLst/>
            <a:gdLst/>
            <a:ahLst/>
            <a:cxnLst/>
            <a:rect l="l" t="t" r="r" b="b"/>
            <a:pathLst>
              <a:path w="4875131" h="4875131">
                <a:moveTo>
                  <a:pt x="0" y="0"/>
                </a:moveTo>
                <a:lnTo>
                  <a:pt x="4875131" y="0"/>
                </a:lnTo>
                <a:lnTo>
                  <a:pt x="4875131" y="4875131"/>
                </a:lnTo>
                <a:lnTo>
                  <a:pt x="0" y="48751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1915188"/>
            <a:ext cx="7485895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7200" spc="79">
                <a:solidFill>
                  <a:srgbClr val="100F0D"/>
                </a:solidFill>
                <a:latin typeface="Open Sauce Bold"/>
              </a:rPr>
              <a:t>INTRODUCTION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724400"/>
            <a:ext cx="15751140" cy="278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5"/>
              </a:lnSpc>
            </a:pPr>
            <a:r>
              <a:rPr lang="en-US" sz="2893">
                <a:solidFill>
                  <a:srgbClr val="100F0D"/>
                </a:solidFill>
                <a:latin typeface="Open Sauce"/>
              </a:rPr>
              <a:t>This report's objective is to evaluate the top 500 corporations financial performance. The examination centers on market capitalization and quarterly sales, offering valuable perspectives on their financial well-being and competitive standing. The market capitalization and quarterly sales numbers of these firms are included in the dataset that was utilized for this investigation.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-2718977" y="9842528"/>
            <a:ext cx="8105061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19"/>
              </a:lnSpc>
              <a:spcBef>
                <a:spcPct val="0"/>
              </a:spcBef>
            </a:pPr>
            <a:r>
              <a:rPr lang="en-US" sz="1799" u="none" strike="noStrike">
                <a:solidFill>
                  <a:srgbClr val="100F0D"/>
                </a:solidFill>
                <a:latin typeface="Canva Sans"/>
              </a:rPr>
              <a:t>29/5/2024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091470" y="9842528"/>
            <a:ext cx="8105061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100F0D"/>
                </a:solidFill>
                <a:latin typeface="Canva Sans"/>
              </a:rPr>
              <a:t>FINANCIAL ANALYSIS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50076" y="431267"/>
            <a:ext cx="17431966" cy="17431966"/>
          </a:xfrm>
          <a:custGeom>
            <a:avLst/>
            <a:gdLst/>
            <a:ahLst/>
            <a:cxnLst/>
            <a:rect l="l" t="t" r="r" b="b"/>
            <a:pathLst>
              <a:path w="17431966" h="17431966">
                <a:moveTo>
                  <a:pt x="0" y="0"/>
                </a:moveTo>
                <a:lnTo>
                  <a:pt x="17431966" y="0"/>
                </a:lnTo>
                <a:lnTo>
                  <a:pt x="17431966" y="17431966"/>
                </a:lnTo>
                <a:lnTo>
                  <a:pt x="0" y="1743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4556521" cy="25630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556521" cy="2563043"/>
            </a:xfrm>
            <a:custGeom>
              <a:avLst/>
              <a:gdLst/>
              <a:ahLst/>
              <a:cxnLst/>
              <a:rect l="l" t="t" r="r" b="b"/>
              <a:pathLst>
                <a:path w="4556521" h="2563043">
                  <a:moveTo>
                    <a:pt x="33867" y="0"/>
                  </a:moveTo>
                  <a:lnTo>
                    <a:pt x="4522655" y="0"/>
                  </a:lnTo>
                  <a:cubicBezTo>
                    <a:pt x="4541358" y="0"/>
                    <a:pt x="4556521" y="15163"/>
                    <a:pt x="4556521" y="33867"/>
                  </a:cubicBezTo>
                  <a:lnTo>
                    <a:pt x="4556521" y="2529176"/>
                  </a:lnTo>
                  <a:cubicBezTo>
                    <a:pt x="4556521" y="2547881"/>
                    <a:pt x="4541358" y="2563043"/>
                    <a:pt x="4522655" y="2563043"/>
                  </a:cubicBezTo>
                  <a:lnTo>
                    <a:pt x="33867" y="2563043"/>
                  </a:lnTo>
                  <a:cubicBezTo>
                    <a:pt x="15163" y="2563043"/>
                    <a:pt x="0" y="2547881"/>
                    <a:pt x="0" y="2529176"/>
                  </a:cubicBezTo>
                  <a:lnTo>
                    <a:pt x="0" y="33867"/>
                  </a:lnTo>
                  <a:cubicBezTo>
                    <a:pt x="0" y="15163"/>
                    <a:pt x="15163" y="0"/>
                    <a:pt x="338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rnd">
              <a:solidFill>
                <a:srgbClr val="EFEAE4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18288000" cy="10287000"/>
            <a:chOff x="0" y="0"/>
            <a:chExt cx="4556521" cy="25630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556521" cy="2563043"/>
            </a:xfrm>
            <a:custGeom>
              <a:avLst/>
              <a:gdLst/>
              <a:ahLst/>
              <a:cxnLst/>
              <a:rect l="l" t="t" r="r" b="b"/>
              <a:pathLst>
                <a:path w="4556521" h="2563043">
                  <a:moveTo>
                    <a:pt x="0" y="0"/>
                  </a:moveTo>
                  <a:lnTo>
                    <a:pt x="4556521" y="0"/>
                  </a:lnTo>
                  <a:lnTo>
                    <a:pt x="4556521" y="2563043"/>
                  </a:lnTo>
                  <a:lnTo>
                    <a:pt x="0" y="25630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sq">
              <a:solidFill>
                <a:srgbClr val="EFEAE4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329470" y="-132729"/>
            <a:ext cx="3883895" cy="3883895"/>
          </a:xfrm>
          <a:custGeom>
            <a:avLst/>
            <a:gdLst/>
            <a:ahLst/>
            <a:cxnLst/>
            <a:rect l="l" t="t" r="r" b="b"/>
            <a:pathLst>
              <a:path w="3883895" h="3883895">
                <a:moveTo>
                  <a:pt x="0" y="0"/>
                </a:moveTo>
                <a:lnTo>
                  <a:pt x="3883895" y="0"/>
                </a:lnTo>
                <a:lnTo>
                  <a:pt x="3883895" y="3883895"/>
                </a:lnTo>
                <a:lnTo>
                  <a:pt x="0" y="38838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2012817">
            <a:off x="11599040" y="6840818"/>
            <a:ext cx="9357994" cy="4406847"/>
            <a:chOff x="0" y="0"/>
            <a:chExt cx="1043678" cy="49148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43678" cy="491487"/>
            </a:xfrm>
            <a:custGeom>
              <a:avLst/>
              <a:gdLst/>
              <a:ahLst/>
              <a:cxnLst/>
              <a:rect l="l" t="t" r="r" b="b"/>
              <a:pathLst>
                <a:path w="1043678" h="491487">
                  <a:moveTo>
                    <a:pt x="521839" y="0"/>
                  </a:moveTo>
                  <a:cubicBezTo>
                    <a:pt x="233635" y="0"/>
                    <a:pt x="0" y="110023"/>
                    <a:pt x="0" y="245743"/>
                  </a:cubicBezTo>
                  <a:cubicBezTo>
                    <a:pt x="0" y="381464"/>
                    <a:pt x="233635" y="491487"/>
                    <a:pt x="521839" y="491487"/>
                  </a:cubicBezTo>
                  <a:cubicBezTo>
                    <a:pt x="810043" y="491487"/>
                    <a:pt x="1043678" y="381464"/>
                    <a:pt x="1043678" y="245743"/>
                  </a:cubicBezTo>
                  <a:cubicBezTo>
                    <a:pt x="1043678" y="110023"/>
                    <a:pt x="810043" y="0"/>
                    <a:pt x="5218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00F0D">
                  <a:alpha val="40000"/>
                </a:srgbClr>
              </a:solidFill>
              <a:prstDash val="sysDot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97845" y="-1548"/>
              <a:ext cx="847988" cy="44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4303512">
            <a:off x="12734549" y="7054876"/>
            <a:ext cx="9357994" cy="4406847"/>
            <a:chOff x="0" y="0"/>
            <a:chExt cx="1043678" cy="49148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43678" cy="491487"/>
            </a:xfrm>
            <a:custGeom>
              <a:avLst/>
              <a:gdLst/>
              <a:ahLst/>
              <a:cxnLst/>
              <a:rect l="l" t="t" r="r" b="b"/>
              <a:pathLst>
                <a:path w="1043678" h="491487">
                  <a:moveTo>
                    <a:pt x="521839" y="0"/>
                  </a:moveTo>
                  <a:cubicBezTo>
                    <a:pt x="233635" y="0"/>
                    <a:pt x="0" y="110023"/>
                    <a:pt x="0" y="245743"/>
                  </a:cubicBezTo>
                  <a:cubicBezTo>
                    <a:pt x="0" y="381464"/>
                    <a:pt x="233635" y="491487"/>
                    <a:pt x="521839" y="491487"/>
                  </a:cubicBezTo>
                  <a:cubicBezTo>
                    <a:pt x="810043" y="491487"/>
                    <a:pt x="1043678" y="381464"/>
                    <a:pt x="1043678" y="245743"/>
                  </a:cubicBezTo>
                  <a:cubicBezTo>
                    <a:pt x="1043678" y="110023"/>
                    <a:pt x="810043" y="0"/>
                    <a:pt x="5218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00F0D">
                  <a:alpha val="40000"/>
                </a:srgbClr>
              </a:solidFill>
              <a:prstDash val="sysDot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97845" y="-1548"/>
              <a:ext cx="847988" cy="44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9144000" y="1973511"/>
            <a:ext cx="7056976" cy="7296831"/>
          </a:xfrm>
          <a:custGeom>
            <a:avLst/>
            <a:gdLst/>
            <a:ahLst/>
            <a:cxnLst/>
            <a:rect l="l" t="t" r="r" b="b"/>
            <a:pathLst>
              <a:path w="7056976" h="7296831">
                <a:moveTo>
                  <a:pt x="0" y="0"/>
                </a:moveTo>
                <a:lnTo>
                  <a:pt x="7056976" y="0"/>
                </a:lnTo>
                <a:lnTo>
                  <a:pt x="7056976" y="7296831"/>
                </a:lnTo>
                <a:lnTo>
                  <a:pt x="0" y="72968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343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028700" y="3091315"/>
            <a:ext cx="6442401" cy="4746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6002" lvl="1" indent="-278001" algn="l">
              <a:lnSpc>
                <a:spcPts val="6438"/>
              </a:lnSpc>
              <a:buFont typeface="Arial"/>
              <a:buChar char="•"/>
            </a:pPr>
            <a:r>
              <a:rPr lang="en-US" sz="2575" spc="28">
                <a:solidFill>
                  <a:srgbClr val="100F0D"/>
                </a:solidFill>
                <a:latin typeface="Open Sauce Bold"/>
              </a:rPr>
              <a:t>S_NO: SERIAL NUMBER</a:t>
            </a:r>
          </a:p>
          <a:p>
            <a:pPr marL="556002" lvl="1" indent="-278001" algn="l">
              <a:lnSpc>
                <a:spcPts val="6438"/>
              </a:lnSpc>
              <a:buFont typeface="Arial"/>
              <a:buChar char="•"/>
            </a:pPr>
            <a:r>
              <a:rPr lang="en-US" sz="2575" spc="28">
                <a:solidFill>
                  <a:srgbClr val="100F0D"/>
                </a:solidFill>
                <a:latin typeface="Open Sauce Bold"/>
              </a:rPr>
              <a:t>Name: Company Name</a:t>
            </a:r>
          </a:p>
          <a:p>
            <a:pPr marL="556002" lvl="1" indent="-278001" algn="l">
              <a:lnSpc>
                <a:spcPts val="6438"/>
              </a:lnSpc>
              <a:buFont typeface="Arial"/>
              <a:buChar char="•"/>
            </a:pPr>
            <a:r>
              <a:rPr lang="en-US" sz="2575" spc="28">
                <a:solidFill>
                  <a:srgbClr val="100F0D"/>
                </a:solidFill>
                <a:latin typeface="Open Sauce Bold"/>
              </a:rPr>
              <a:t>Mar_Cap-Crore: Market Capitalization in Crores</a:t>
            </a:r>
          </a:p>
          <a:p>
            <a:pPr marL="556002" lvl="1" indent="-278001" algn="l">
              <a:lnSpc>
                <a:spcPts val="6438"/>
              </a:lnSpc>
              <a:buFont typeface="Arial"/>
              <a:buChar char="•"/>
            </a:pPr>
            <a:r>
              <a:rPr lang="en-US" sz="2575" spc="28">
                <a:solidFill>
                  <a:srgbClr val="100F0D"/>
                </a:solidFill>
                <a:latin typeface="Open Sauce Bold"/>
              </a:rPr>
              <a:t>Sales_Qtr-Crore: Quarterly Sales in Crores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1074641"/>
            <a:ext cx="7744082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0"/>
              </a:lnSpc>
            </a:pPr>
            <a:r>
              <a:rPr lang="en-US" sz="5800" spc="63">
                <a:solidFill>
                  <a:srgbClr val="100F0D"/>
                </a:solidFill>
                <a:latin typeface="Open Sauce Bold"/>
              </a:rPr>
              <a:t>DETAILS OF DATA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-2718977" y="9842528"/>
            <a:ext cx="8105061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19"/>
              </a:lnSpc>
              <a:spcBef>
                <a:spcPct val="0"/>
              </a:spcBef>
            </a:pPr>
            <a:r>
              <a:rPr lang="en-US" sz="1799" u="none" strike="noStrike">
                <a:solidFill>
                  <a:srgbClr val="100F0D"/>
                </a:solidFill>
                <a:latin typeface="Canva Sans"/>
              </a:rPr>
              <a:t>29/5/2024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091470" y="9842528"/>
            <a:ext cx="8105061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100F0D"/>
                </a:solidFill>
                <a:latin typeface="Canva Sans"/>
              </a:rPr>
              <a:t>FINANCIAL ANALYSIS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50076" y="431267"/>
            <a:ext cx="17431966" cy="17431966"/>
          </a:xfrm>
          <a:custGeom>
            <a:avLst/>
            <a:gdLst/>
            <a:ahLst/>
            <a:cxnLst/>
            <a:rect l="l" t="t" r="r" b="b"/>
            <a:pathLst>
              <a:path w="17431966" h="17431966">
                <a:moveTo>
                  <a:pt x="0" y="0"/>
                </a:moveTo>
                <a:lnTo>
                  <a:pt x="17431966" y="0"/>
                </a:lnTo>
                <a:lnTo>
                  <a:pt x="17431966" y="17431966"/>
                </a:lnTo>
                <a:lnTo>
                  <a:pt x="0" y="1743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4556521" cy="25630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556521" cy="2563043"/>
            </a:xfrm>
            <a:custGeom>
              <a:avLst/>
              <a:gdLst/>
              <a:ahLst/>
              <a:cxnLst/>
              <a:rect l="l" t="t" r="r" b="b"/>
              <a:pathLst>
                <a:path w="4556521" h="2563043">
                  <a:moveTo>
                    <a:pt x="33867" y="0"/>
                  </a:moveTo>
                  <a:lnTo>
                    <a:pt x="4522655" y="0"/>
                  </a:lnTo>
                  <a:cubicBezTo>
                    <a:pt x="4541358" y="0"/>
                    <a:pt x="4556521" y="15163"/>
                    <a:pt x="4556521" y="33867"/>
                  </a:cubicBezTo>
                  <a:lnTo>
                    <a:pt x="4556521" y="2529176"/>
                  </a:lnTo>
                  <a:cubicBezTo>
                    <a:pt x="4556521" y="2547881"/>
                    <a:pt x="4541358" y="2563043"/>
                    <a:pt x="4522655" y="2563043"/>
                  </a:cubicBezTo>
                  <a:lnTo>
                    <a:pt x="33867" y="2563043"/>
                  </a:lnTo>
                  <a:cubicBezTo>
                    <a:pt x="15163" y="2563043"/>
                    <a:pt x="0" y="2547881"/>
                    <a:pt x="0" y="2529176"/>
                  </a:cubicBezTo>
                  <a:lnTo>
                    <a:pt x="0" y="33867"/>
                  </a:lnTo>
                  <a:cubicBezTo>
                    <a:pt x="0" y="15163"/>
                    <a:pt x="15163" y="0"/>
                    <a:pt x="338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rnd">
              <a:solidFill>
                <a:srgbClr val="EFEAE4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18288000" cy="10287000"/>
            <a:chOff x="0" y="0"/>
            <a:chExt cx="4556521" cy="25630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556521" cy="2563043"/>
            </a:xfrm>
            <a:custGeom>
              <a:avLst/>
              <a:gdLst/>
              <a:ahLst/>
              <a:cxnLst/>
              <a:rect l="l" t="t" r="r" b="b"/>
              <a:pathLst>
                <a:path w="4556521" h="2563043">
                  <a:moveTo>
                    <a:pt x="0" y="0"/>
                  </a:moveTo>
                  <a:lnTo>
                    <a:pt x="4556521" y="0"/>
                  </a:lnTo>
                  <a:lnTo>
                    <a:pt x="4556521" y="2563043"/>
                  </a:lnTo>
                  <a:lnTo>
                    <a:pt x="0" y="25630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sq">
              <a:solidFill>
                <a:srgbClr val="EFEAE4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827387" y="945386"/>
            <a:ext cx="8396228" cy="839622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00F0D">
                  <a:alpha val="60000"/>
                </a:srgbClr>
              </a:solidFill>
              <a:prstDash val="sysDot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740318" y="-2262192"/>
            <a:ext cx="5735376" cy="5735376"/>
          </a:xfrm>
          <a:custGeom>
            <a:avLst/>
            <a:gdLst/>
            <a:ahLst/>
            <a:cxnLst/>
            <a:rect l="l" t="t" r="r" b="b"/>
            <a:pathLst>
              <a:path w="5735376" h="5735376">
                <a:moveTo>
                  <a:pt x="0" y="0"/>
                </a:moveTo>
                <a:lnTo>
                  <a:pt x="5735375" y="0"/>
                </a:lnTo>
                <a:lnTo>
                  <a:pt x="5735375" y="5735376"/>
                </a:lnTo>
                <a:lnTo>
                  <a:pt x="0" y="57353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8064385" y="945386"/>
            <a:ext cx="8396228" cy="839622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00F0D">
                  <a:alpha val="60000"/>
                </a:srgbClr>
              </a:solidFill>
              <a:prstDash val="sysDot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028700" y="4050959"/>
            <a:ext cx="7310087" cy="4878275"/>
          </a:xfrm>
          <a:custGeom>
            <a:avLst/>
            <a:gdLst/>
            <a:ahLst/>
            <a:cxnLst/>
            <a:rect l="l" t="t" r="r" b="b"/>
            <a:pathLst>
              <a:path w="7310087" h="4878275">
                <a:moveTo>
                  <a:pt x="0" y="0"/>
                </a:moveTo>
                <a:lnTo>
                  <a:pt x="7310087" y="0"/>
                </a:lnTo>
                <a:lnTo>
                  <a:pt x="7310087" y="4878275"/>
                </a:lnTo>
                <a:lnTo>
                  <a:pt x="0" y="48782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223615" y="5532435"/>
            <a:ext cx="7353618" cy="1935803"/>
          </a:xfrm>
          <a:custGeom>
            <a:avLst/>
            <a:gdLst/>
            <a:ahLst/>
            <a:cxnLst/>
            <a:rect l="l" t="t" r="r" b="b"/>
            <a:pathLst>
              <a:path w="7353618" h="1935803">
                <a:moveTo>
                  <a:pt x="0" y="0"/>
                </a:moveTo>
                <a:lnTo>
                  <a:pt x="7353617" y="0"/>
                </a:lnTo>
                <a:lnTo>
                  <a:pt x="7353617" y="1935803"/>
                </a:lnTo>
                <a:lnTo>
                  <a:pt x="0" y="19358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-2718977" y="9842528"/>
            <a:ext cx="8105061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19"/>
              </a:lnSpc>
              <a:spcBef>
                <a:spcPct val="0"/>
              </a:spcBef>
            </a:pPr>
            <a:r>
              <a:rPr lang="en-US" sz="1799" u="none" strike="noStrike">
                <a:solidFill>
                  <a:srgbClr val="100F0D"/>
                </a:solidFill>
                <a:latin typeface="Canva Sans"/>
              </a:rPr>
              <a:t>29/5/2024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091470" y="9842528"/>
            <a:ext cx="8105061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100F0D"/>
                </a:solidFill>
                <a:latin typeface="Canva Sans"/>
              </a:rPr>
              <a:t>FINANCIAL ANALYSIS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1074641"/>
            <a:ext cx="11883110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0"/>
              </a:lnSpc>
            </a:pPr>
            <a:r>
              <a:rPr lang="en-US" sz="4700" spc="51">
                <a:solidFill>
                  <a:srgbClr val="100F0D"/>
                </a:solidFill>
                <a:latin typeface="Open Sauce Bold"/>
              </a:rPr>
              <a:t>FINANCIAL METRICS ANALYSIS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2837071"/>
            <a:ext cx="7187049" cy="747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49"/>
              </a:lnSpc>
            </a:pPr>
            <a:r>
              <a:rPr lang="en-US" sz="2193" u="none" strike="noStrike">
                <a:solidFill>
                  <a:srgbClr val="100F0D"/>
                </a:solidFill>
                <a:latin typeface="Open Sauce"/>
              </a:rPr>
              <a:t>Summary statistics for market cap, quarterly sales, and market cap to sales ratio.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1937660"/>
            <a:ext cx="8396228" cy="698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8"/>
              </a:lnSpc>
              <a:spcBef>
                <a:spcPct val="0"/>
              </a:spcBef>
            </a:pPr>
            <a:r>
              <a:rPr lang="en-US" sz="2575" u="none" strike="noStrike" spc="28">
                <a:solidFill>
                  <a:srgbClr val="100F0D"/>
                </a:solidFill>
                <a:latin typeface="Open Sauce Bold"/>
              </a:rPr>
              <a:t>DESCRIPTIVE STATISTICS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463612" y="1937660"/>
            <a:ext cx="8396228" cy="698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8"/>
              </a:lnSpc>
              <a:spcBef>
                <a:spcPct val="0"/>
              </a:spcBef>
            </a:pPr>
            <a:r>
              <a:rPr lang="en-US" sz="2575" spc="28">
                <a:solidFill>
                  <a:srgbClr val="100F0D"/>
                </a:solidFill>
                <a:latin typeface="Open Sauce Bold"/>
              </a:rPr>
              <a:t>CORRELATION ANALYSIS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463612" y="2837071"/>
            <a:ext cx="7187049" cy="747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49"/>
              </a:lnSpc>
            </a:pPr>
            <a:r>
              <a:rPr lang="en-US" sz="2193">
                <a:solidFill>
                  <a:srgbClr val="100F0D"/>
                </a:solidFill>
                <a:latin typeface="Open Sauce"/>
              </a:rPr>
              <a:t>Correlation matrix showing relationships between metrics.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50076" y="431267"/>
            <a:ext cx="17431966" cy="17431966"/>
          </a:xfrm>
          <a:custGeom>
            <a:avLst/>
            <a:gdLst/>
            <a:ahLst/>
            <a:cxnLst/>
            <a:rect l="l" t="t" r="r" b="b"/>
            <a:pathLst>
              <a:path w="17431966" h="17431966">
                <a:moveTo>
                  <a:pt x="0" y="0"/>
                </a:moveTo>
                <a:lnTo>
                  <a:pt x="17431966" y="0"/>
                </a:lnTo>
                <a:lnTo>
                  <a:pt x="17431966" y="17431966"/>
                </a:lnTo>
                <a:lnTo>
                  <a:pt x="0" y="1743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4556521" cy="25630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556521" cy="2563043"/>
            </a:xfrm>
            <a:custGeom>
              <a:avLst/>
              <a:gdLst/>
              <a:ahLst/>
              <a:cxnLst/>
              <a:rect l="l" t="t" r="r" b="b"/>
              <a:pathLst>
                <a:path w="4556521" h="2563043">
                  <a:moveTo>
                    <a:pt x="33867" y="0"/>
                  </a:moveTo>
                  <a:lnTo>
                    <a:pt x="4522655" y="0"/>
                  </a:lnTo>
                  <a:cubicBezTo>
                    <a:pt x="4541358" y="0"/>
                    <a:pt x="4556521" y="15163"/>
                    <a:pt x="4556521" y="33867"/>
                  </a:cubicBezTo>
                  <a:lnTo>
                    <a:pt x="4556521" y="2529176"/>
                  </a:lnTo>
                  <a:cubicBezTo>
                    <a:pt x="4556521" y="2547881"/>
                    <a:pt x="4541358" y="2563043"/>
                    <a:pt x="4522655" y="2563043"/>
                  </a:cubicBezTo>
                  <a:lnTo>
                    <a:pt x="33867" y="2563043"/>
                  </a:lnTo>
                  <a:cubicBezTo>
                    <a:pt x="15163" y="2563043"/>
                    <a:pt x="0" y="2547881"/>
                    <a:pt x="0" y="2529176"/>
                  </a:cubicBezTo>
                  <a:lnTo>
                    <a:pt x="0" y="33867"/>
                  </a:lnTo>
                  <a:cubicBezTo>
                    <a:pt x="0" y="15163"/>
                    <a:pt x="15163" y="0"/>
                    <a:pt x="338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rnd">
              <a:solidFill>
                <a:srgbClr val="EFEAE4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18288000" cy="10287000"/>
            <a:chOff x="0" y="0"/>
            <a:chExt cx="4556521" cy="25630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556521" cy="2563043"/>
            </a:xfrm>
            <a:custGeom>
              <a:avLst/>
              <a:gdLst/>
              <a:ahLst/>
              <a:cxnLst/>
              <a:rect l="l" t="t" r="r" b="b"/>
              <a:pathLst>
                <a:path w="4556521" h="2563043">
                  <a:moveTo>
                    <a:pt x="0" y="0"/>
                  </a:moveTo>
                  <a:lnTo>
                    <a:pt x="4556521" y="0"/>
                  </a:lnTo>
                  <a:lnTo>
                    <a:pt x="4556521" y="2563043"/>
                  </a:lnTo>
                  <a:lnTo>
                    <a:pt x="0" y="25630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sq">
              <a:solidFill>
                <a:srgbClr val="EFEAE4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1076657" y="-2887757"/>
            <a:ext cx="6638047" cy="6638047"/>
          </a:xfrm>
          <a:custGeom>
            <a:avLst/>
            <a:gdLst/>
            <a:ahLst/>
            <a:cxnLst/>
            <a:rect l="l" t="t" r="r" b="b"/>
            <a:pathLst>
              <a:path w="6638047" h="6638047">
                <a:moveTo>
                  <a:pt x="0" y="0"/>
                </a:moveTo>
                <a:lnTo>
                  <a:pt x="6638048" y="0"/>
                </a:lnTo>
                <a:lnTo>
                  <a:pt x="6638048" y="6638048"/>
                </a:lnTo>
                <a:lnTo>
                  <a:pt x="0" y="66380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3943632">
            <a:off x="2768438" y="-3737135"/>
            <a:ext cx="2729799" cy="7350938"/>
            <a:chOff x="0" y="0"/>
            <a:chExt cx="301836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01836" cy="812800"/>
            </a:xfrm>
            <a:custGeom>
              <a:avLst/>
              <a:gdLst/>
              <a:ahLst/>
              <a:cxnLst/>
              <a:rect l="l" t="t" r="r" b="b"/>
              <a:pathLst>
                <a:path w="301836" h="812800">
                  <a:moveTo>
                    <a:pt x="150918" y="0"/>
                  </a:moveTo>
                  <a:cubicBezTo>
                    <a:pt x="67568" y="0"/>
                    <a:pt x="0" y="181951"/>
                    <a:pt x="0" y="406400"/>
                  </a:cubicBezTo>
                  <a:cubicBezTo>
                    <a:pt x="0" y="630849"/>
                    <a:pt x="67568" y="812800"/>
                    <a:pt x="150918" y="812800"/>
                  </a:cubicBezTo>
                  <a:cubicBezTo>
                    <a:pt x="234268" y="812800"/>
                    <a:pt x="301836" y="630849"/>
                    <a:pt x="301836" y="406400"/>
                  </a:cubicBezTo>
                  <a:cubicBezTo>
                    <a:pt x="301836" y="181951"/>
                    <a:pt x="234268" y="0"/>
                    <a:pt x="15091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00F0D">
                  <a:alpha val="40000"/>
                </a:srgbClr>
              </a:solidFill>
              <a:prstDash val="sysDot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28297" y="28575"/>
              <a:ext cx="245242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606204" y="1375675"/>
            <a:ext cx="5271537" cy="4377752"/>
          </a:xfrm>
          <a:custGeom>
            <a:avLst/>
            <a:gdLst/>
            <a:ahLst/>
            <a:cxnLst/>
            <a:rect l="l" t="t" r="r" b="b"/>
            <a:pathLst>
              <a:path w="5271537" h="4377752">
                <a:moveTo>
                  <a:pt x="0" y="0"/>
                </a:moveTo>
                <a:lnTo>
                  <a:pt x="5271537" y="0"/>
                </a:lnTo>
                <a:lnTo>
                  <a:pt x="5271537" y="4377752"/>
                </a:lnTo>
                <a:lnTo>
                  <a:pt x="0" y="43777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65" r="-100755" b="-165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328862" y="1375675"/>
            <a:ext cx="5271537" cy="4377752"/>
          </a:xfrm>
          <a:custGeom>
            <a:avLst/>
            <a:gdLst/>
            <a:ahLst/>
            <a:cxnLst/>
            <a:rect l="l" t="t" r="r" b="b"/>
            <a:pathLst>
              <a:path w="5271537" h="4377752">
                <a:moveTo>
                  <a:pt x="0" y="0"/>
                </a:moveTo>
                <a:lnTo>
                  <a:pt x="5271537" y="0"/>
                </a:lnTo>
                <a:lnTo>
                  <a:pt x="5271537" y="4377752"/>
                </a:lnTo>
                <a:lnTo>
                  <a:pt x="0" y="43777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0755" b="-331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124274" y="1375675"/>
            <a:ext cx="5302947" cy="4377752"/>
          </a:xfrm>
          <a:custGeom>
            <a:avLst/>
            <a:gdLst/>
            <a:ahLst/>
            <a:cxnLst/>
            <a:rect l="l" t="t" r="r" b="b"/>
            <a:pathLst>
              <a:path w="5302947" h="4377752">
                <a:moveTo>
                  <a:pt x="0" y="0"/>
                </a:moveTo>
                <a:lnTo>
                  <a:pt x="5302947" y="0"/>
                </a:lnTo>
                <a:lnTo>
                  <a:pt x="5302947" y="4377752"/>
                </a:lnTo>
                <a:lnTo>
                  <a:pt x="0" y="43777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054741" y="6086802"/>
            <a:ext cx="5819778" cy="3691047"/>
          </a:xfrm>
          <a:custGeom>
            <a:avLst/>
            <a:gdLst/>
            <a:ahLst/>
            <a:cxnLst/>
            <a:rect l="l" t="t" r="r" b="b"/>
            <a:pathLst>
              <a:path w="5819778" h="3691047">
                <a:moveTo>
                  <a:pt x="0" y="0"/>
                </a:moveTo>
                <a:lnTo>
                  <a:pt x="5819779" y="0"/>
                </a:lnTo>
                <a:lnTo>
                  <a:pt x="5819779" y="3691047"/>
                </a:lnTo>
                <a:lnTo>
                  <a:pt x="0" y="36910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606204" y="421742"/>
            <a:ext cx="14877542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spc="44">
                <a:solidFill>
                  <a:srgbClr val="100F0D"/>
                </a:solidFill>
                <a:latin typeface="Open Sauce Bold"/>
              </a:rPr>
              <a:t>VISUALIZATION AND INSIGHTS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8173" y="-1879784"/>
            <a:ext cx="5816968" cy="5816968"/>
          </a:xfrm>
          <a:custGeom>
            <a:avLst/>
            <a:gdLst/>
            <a:ahLst/>
            <a:cxnLst/>
            <a:rect l="l" t="t" r="r" b="b"/>
            <a:pathLst>
              <a:path w="5816968" h="5816968">
                <a:moveTo>
                  <a:pt x="0" y="0"/>
                </a:moveTo>
                <a:lnTo>
                  <a:pt x="5816968" y="0"/>
                </a:lnTo>
                <a:lnTo>
                  <a:pt x="5816968" y="5816968"/>
                </a:lnTo>
                <a:lnTo>
                  <a:pt x="0" y="58169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50076" y="431267"/>
            <a:ext cx="17431966" cy="17431966"/>
          </a:xfrm>
          <a:custGeom>
            <a:avLst/>
            <a:gdLst/>
            <a:ahLst/>
            <a:cxnLst/>
            <a:rect l="l" t="t" r="r" b="b"/>
            <a:pathLst>
              <a:path w="17431966" h="17431966">
                <a:moveTo>
                  <a:pt x="0" y="0"/>
                </a:moveTo>
                <a:lnTo>
                  <a:pt x="17431966" y="0"/>
                </a:lnTo>
                <a:lnTo>
                  <a:pt x="17431966" y="17431966"/>
                </a:lnTo>
                <a:lnTo>
                  <a:pt x="0" y="174319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0" y="0"/>
            <a:ext cx="18288000" cy="10287000"/>
            <a:chOff x="0" y="0"/>
            <a:chExt cx="4556521" cy="25630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56521" cy="2563043"/>
            </a:xfrm>
            <a:custGeom>
              <a:avLst/>
              <a:gdLst/>
              <a:ahLst/>
              <a:cxnLst/>
              <a:rect l="l" t="t" r="r" b="b"/>
              <a:pathLst>
                <a:path w="4556521" h="2563043">
                  <a:moveTo>
                    <a:pt x="33867" y="0"/>
                  </a:moveTo>
                  <a:lnTo>
                    <a:pt x="4522655" y="0"/>
                  </a:lnTo>
                  <a:cubicBezTo>
                    <a:pt x="4541358" y="0"/>
                    <a:pt x="4556521" y="15163"/>
                    <a:pt x="4556521" y="33867"/>
                  </a:cubicBezTo>
                  <a:lnTo>
                    <a:pt x="4556521" y="2529176"/>
                  </a:lnTo>
                  <a:cubicBezTo>
                    <a:pt x="4556521" y="2547881"/>
                    <a:pt x="4541358" y="2563043"/>
                    <a:pt x="4522655" y="2563043"/>
                  </a:cubicBezTo>
                  <a:lnTo>
                    <a:pt x="33867" y="2563043"/>
                  </a:lnTo>
                  <a:cubicBezTo>
                    <a:pt x="15163" y="2563043"/>
                    <a:pt x="0" y="2547881"/>
                    <a:pt x="0" y="2529176"/>
                  </a:cubicBezTo>
                  <a:lnTo>
                    <a:pt x="0" y="33867"/>
                  </a:lnTo>
                  <a:cubicBezTo>
                    <a:pt x="0" y="15163"/>
                    <a:pt x="15163" y="0"/>
                    <a:pt x="338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rnd">
              <a:solidFill>
                <a:srgbClr val="EFEAE4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68173" y="0"/>
            <a:ext cx="18288000" cy="10287000"/>
            <a:chOff x="0" y="0"/>
            <a:chExt cx="4556521" cy="25630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56521" cy="2563043"/>
            </a:xfrm>
            <a:custGeom>
              <a:avLst/>
              <a:gdLst/>
              <a:ahLst/>
              <a:cxnLst/>
              <a:rect l="l" t="t" r="r" b="b"/>
              <a:pathLst>
                <a:path w="4556521" h="2563043">
                  <a:moveTo>
                    <a:pt x="0" y="0"/>
                  </a:moveTo>
                  <a:lnTo>
                    <a:pt x="4556521" y="0"/>
                  </a:lnTo>
                  <a:lnTo>
                    <a:pt x="4556521" y="2563043"/>
                  </a:lnTo>
                  <a:lnTo>
                    <a:pt x="0" y="25630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sq">
              <a:solidFill>
                <a:srgbClr val="EFEAE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7221460">
            <a:off x="-552245" y="-3675469"/>
            <a:ext cx="2729799" cy="7350938"/>
            <a:chOff x="0" y="0"/>
            <a:chExt cx="301836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01836" cy="812800"/>
            </a:xfrm>
            <a:custGeom>
              <a:avLst/>
              <a:gdLst/>
              <a:ahLst/>
              <a:cxnLst/>
              <a:rect l="l" t="t" r="r" b="b"/>
              <a:pathLst>
                <a:path w="301836" h="812800">
                  <a:moveTo>
                    <a:pt x="150918" y="0"/>
                  </a:moveTo>
                  <a:cubicBezTo>
                    <a:pt x="67568" y="0"/>
                    <a:pt x="0" y="181951"/>
                    <a:pt x="0" y="406400"/>
                  </a:cubicBezTo>
                  <a:cubicBezTo>
                    <a:pt x="0" y="630849"/>
                    <a:pt x="67568" y="812800"/>
                    <a:pt x="150918" y="812800"/>
                  </a:cubicBezTo>
                  <a:cubicBezTo>
                    <a:pt x="234268" y="812800"/>
                    <a:pt x="301836" y="630849"/>
                    <a:pt x="301836" y="406400"/>
                  </a:cubicBezTo>
                  <a:cubicBezTo>
                    <a:pt x="301836" y="181951"/>
                    <a:pt x="234268" y="0"/>
                    <a:pt x="15091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00F0D">
                  <a:alpha val="40000"/>
                </a:srgbClr>
              </a:solidFill>
              <a:prstDash val="sysDot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28297" y="28575"/>
              <a:ext cx="245242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2706463" y="1776968"/>
            <a:ext cx="2996505" cy="4061464"/>
          </a:xfrm>
          <a:custGeom>
            <a:avLst/>
            <a:gdLst/>
            <a:ahLst/>
            <a:cxnLst/>
            <a:rect l="l" t="t" r="r" b="b"/>
            <a:pathLst>
              <a:path w="2996505" h="4061464">
                <a:moveTo>
                  <a:pt x="0" y="0"/>
                </a:moveTo>
                <a:lnTo>
                  <a:pt x="2996504" y="0"/>
                </a:lnTo>
                <a:lnTo>
                  <a:pt x="2996504" y="4061464"/>
                </a:lnTo>
                <a:lnTo>
                  <a:pt x="0" y="40614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268469" y="5952732"/>
            <a:ext cx="7293549" cy="3743794"/>
          </a:xfrm>
          <a:custGeom>
            <a:avLst/>
            <a:gdLst/>
            <a:ahLst/>
            <a:cxnLst/>
            <a:rect l="l" t="t" r="r" b="b"/>
            <a:pathLst>
              <a:path w="7293549" h="3743794">
                <a:moveTo>
                  <a:pt x="0" y="0"/>
                </a:moveTo>
                <a:lnTo>
                  <a:pt x="7293550" y="0"/>
                </a:lnTo>
                <a:lnTo>
                  <a:pt x="7293550" y="3743794"/>
                </a:lnTo>
                <a:lnTo>
                  <a:pt x="0" y="37437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467792" y="1776968"/>
            <a:ext cx="2663753" cy="4061464"/>
          </a:xfrm>
          <a:custGeom>
            <a:avLst/>
            <a:gdLst/>
            <a:ahLst/>
            <a:cxnLst/>
            <a:rect l="l" t="t" r="r" b="b"/>
            <a:pathLst>
              <a:path w="2663753" h="4061464">
                <a:moveTo>
                  <a:pt x="0" y="0"/>
                </a:moveTo>
                <a:lnTo>
                  <a:pt x="2663754" y="0"/>
                </a:lnTo>
                <a:lnTo>
                  <a:pt x="2663754" y="4061464"/>
                </a:lnTo>
                <a:lnTo>
                  <a:pt x="0" y="40614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22765" y="5971782"/>
            <a:ext cx="7669329" cy="3724744"/>
          </a:xfrm>
          <a:custGeom>
            <a:avLst/>
            <a:gdLst/>
            <a:ahLst/>
            <a:cxnLst/>
            <a:rect l="l" t="t" r="r" b="b"/>
            <a:pathLst>
              <a:path w="7669329" h="3724744">
                <a:moveTo>
                  <a:pt x="0" y="0"/>
                </a:moveTo>
                <a:lnTo>
                  <a:pt x="7669329" y="0"/>
                </a:lnTo>
                <a:lnTo>
                  <a:pt x="7669329" y="3724744"/>
                </a:lnTo>
                <a:lnTo>
                  <a:pt x="0" y="37247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632290" y="628650"/>
            <a:ext cx="11883110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60"/>
              </a:lnSpc>
            </a:pPr>
            <a:r>
              <a:rPr lang="en-US" sz="3800" spc="41">
                <a:solidFill>
                  <a:srgbClr val="100F0D"/>
                </a:solidFill>
                <a:latin typeface="Open Sauce Bold"/>
              </a:rPr>
              <a:t>TOP PERFORMERS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96405" y="1294465"/>
            <a:ext cx="7090373" cy="327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80" dirty="0">
                <a:solidFill>
                  <a:srgbClr val="100F0D"/>
                </a:solidFill>
                <a:latin typeface="Open Sauce Bold"/>
              </a:rPr>
              <a:t>TOP 10 COMPANIES BY MARKET CAPITALIZATION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125116" y="1294465"/>
            <a:ext cx="6248484" cy="327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 strike="noStrike" spc="80" dirty="0">
                <a:solidFill>
                  <a:srgbClr val="100F0D"/>
                </a:solidFill>
                <a:latin typeface="Open Sauce Bold"/>
              </a:rPr>
              <a:t>TOP 10 COMPANIES BY QUARTERLY SALES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50076" y="431267"/>
            <a:ext cx="17431966" cy="17431966"/>
          </a:xfrm>
          <a:custGeom>
            <a:avLst/>
            <a:gdLst/>
            <a:ahLst/>
            <a:cxnLst/>
            <a:rect l="l" t="t" r="r" b="b"/>
            <a:pathLst>
              <a:path w="17431966" h="17431966">
                <a:moveTo>
                  <a:pt x="0" y="0"/>
                </a:moveTo>
                <a:lnTo>
                  <a:pt x="17431966" y="0"/>
                </a:lnTo>
                <a:lnTo>
                  <a:pt x="17431966" y="17431966"/>
                </a:lnTo>
                <a:lnTo>
                  <a:pt x="0" y="1743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4556521" cy="25630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556521" cy="2563043"/>
            </a:xfrm>
            <a:custGeom>
              <a:avLst/>
              <a:gdLst/>
              <a:ahLst/>
              <a:cxnLst/>
              <a:rect l="l" t="t" r="r" b="b"/>
              <a:pathLst>
                <a:path w="4556521" h="2563043">
                  <a:moveTo>
                    <a:pt x="33867" y="0"/>
                  </a:moveTo>
                  <a:lnTo>
                    <a:pt x="4522655" y="0"/>
                  </a:lnTo>
                  <a:cubicBezTo>
                    <a:pt x="4541358" y="0"/>
                    <a:pt x="4556521" y="15163"/>
                    <a:pt x="4556521" y="33867"/>
                  </a:cubicBezTo>
                  <a:lnTo>
                    <a:pt x="4556521" y="2529176"/>
                  </a:lnTo>
                  <a:cubicBezTo>
                    <a:pt x="4556521" y="2547881"/>
                    <a:pt x="4541358" y="2563043"/>
                    <a:pt x="4522655" y="2563043"/>
                  </a:cubicBezTo>
                  <a:lnTo>
                    <a:pt x="33867" y="2563043"/>
                  </a:lnTo>
                  <a:cubicBezTo>
                    <a:pt x="15163" y="2563043"/>
                    <a:pt x="0" y="2547881"/>
                    <a:pt x="0" y="2529176"/>
                  </a:cubicBezTo>
                  <a:lnTo>
                    <a:pt x="0" y="33867"/>
                  </a:lnTo>
                  <a:cubicBezTo>
                    <a:pt x="0" y="15163"/>
                    <a:pt x="15163" y="0"/>
                    <a:pt x="338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rnd">
              <a:solidFill>
                <a:srgbClr val="EFEAE4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18288000" cy="10287000"/>
            <a:chOff x="0" y="0"/>
            <a:chExt cx="4556521" cy="25630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556521" cy="2563043"/>
            </a:xfrm>
            <a:custGeom>
              <a:avLst/>
              <a:gdLst/>
              <a:ahLst/>
              <a:cxnLst/>
              <a:rect l="l" t="t" r="r" b="b"/>
              <a:pathLst>
                <a:path w="4556521" h="2563043">
                  <a:moveTo>
                    <a:pt x="0" y="0"/>
                  </a:moveTo>
                  <a:lnTo>
                    <a:pt x="4556521" y="0"/>
                  </a:lnTo>
                  <a:lnTo>
                    <a:pt x="4556521" y="2563043"/>
                  </a:lnTo>
                  <a:lnTo>
                    <a:pt x="0" y="25630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sq">
              <a:solidFill>
                <a:srgbClr val="EFEAE4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326470" y="1981178"/>
            <a:ext cx="7021683" cy="702168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100F0D">
                  <a:alpha val="60000"/>
                </a:srgbClr>
              </a:solidFill>
              <a:prstDash val="sysDot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529" tIns="50529" rIns="50529" bIns="50529" rtlCol="0" anchor="ctr"/>
            <a:lstStyle/>
            <a:p>
              <a:pPr marL="0" lvl="0" indent="0" algn="ctr">
                <a:lnSpc>
                  <a:spcPts val="3342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9831274" y="4200145"/>
            <a:ext cx="4180411" cy="4169960"/>
          </a:xfrm>
          <a:custGeom>
            <a:avLst/>
            <a:gdLst/>
            <a:ahLst/>
            <a:cxnLst/>
            <a:rect l="l" t="t" r="r" b="b"/>
            <a:pathLst>
              <a:path w="4180411" h="4169960">
                <a:moveTo>
                  <a:pt x="0" y="0"/>
                </a:moveTo>
                <a:lnTo>
                  <a:pt x="4180411" y="0"/>
                </a:lnTo>
                <a:lnTo>
                  <a:pt x="4180411" y="4169960"/>
                </a:lnTo>
                <a:lnTo>
                  <a:pt x="0" y="41699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247055" y="2908271"/>
            <a:ext cx="2590257" cy="2583749"/>
          </a:xfrm>
          <a:custGeom>
            <a:avLst/>
            <a:gdLst/>
            <a:ahLst/>
            <a:cxnLst/>
            <a:rect l="l" t="t" r="r" b="b"/>
            <a:pathLst>
              <a:path w="2590257" h="2583749">
                <a:moveTo>
                  <a:pt x="0" y="0"/>
                </a:moveTo>
                <a:lnTo>
                  <a:pt x="2590257" y="0"/>
                </a:lnTo>
                <a:lnTo>
                  <a:pt x="2590257" y="2583749"/>
                </a:lnTo>
                <a:lnTo>
                  <a:pt x="0" y="25837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110070" y="1834814"/>
            <a:ext cx="5216400" cy="5216400"/>
          </a:xfrm>
          <a:custGeom>
            <a:avLst/>
            <a:gdLst/>
            <a:ahLst/>
            <a:cxnLst/>
            <a:rect l="l" t="t" r="r" b="b"/>
            <a:pathLst>
              <a:path w="5216400" h="5216400">
                <a:moveTo>
                  <a:pt x="0" y="0"/>
                </a:moveTo>
                <a:lnTo>
                  <a:pt x="5216400" y="0"/>
                </a:lnTo>
                <a:lnTo>
                  <a:pt x="5216400" y="5216401"/>
                </a:lnTo>
                <a:lnTo>
                  <a:pt x="0" y="52164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5019893" y="4443014"/>
            <a:ext cx="8292331" cy="1400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050"/>
              </a:lnSpc>
              <a:spcBef>
                <a:spcPct val="0"/>
              </a:spcBef>
            </a:pPr>
            <a:r>
              <a:rPr lang="en-US" sz="9208" spc="101">
                <a:solidFill>
                  <a:srgbClr val="100F0D"/>
                </a:solidFill>
                <a:latin typeface="Open Sauce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150</Words>
  <Application>Microsoft Office PowerPoint</Application>
  <PresentationFormat>Custom</PresentationFormat>
  <Paragraphs>25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Open Sauce</vt:lpstr>
      <vt:lpstr>Canva Sans</vt:lpstr>
      <vt:lpstr>Open Sauce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and Orange Creative Business Financial Presentation</dc:title>
  <cp:lastModifiedBy>NIHAL P</cp:lastModifiedBy>
  <cp:revision>2</cp:revision>
  <dcterms:created xsi:type="dcterms:W3CDTF">2006-08-16T00:00:00Z</dcterms:created>
  <dcterms:modified xsi:type="dcterms:W3CDTF">2024-05-27T17:29:31Z</dcterms:modified>
  <dc:identifier>DAGGbWEKWw0</dc:identifier>
</cp:coreProperties>
</file>